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</p:sldMasterIdLst>
  <p:notesMasterIdLst>
    <p:notesMasterId r:id="rId13"/>
  </p:notesMasterIdLst>
  <p:sldIdLst>
    <p:sldId id="256" r:id="rId3"/>
    <p:sldId id="258" r:id="rId4"/>
    <p:sldId id="259" r:id="rId5"/>
    <p:sldId id="1381" r:id="rId6"/>
    <p:sldId id="1355" r:id="rId7"/>
    <p:sldId id="1410" r:id="rId8"/>
    <p:sldId id="1356" r:id="rId9"/>
    <p:sldId id="1380" r:id="rId10"/>
    <p:sldId id="1408" r:id="rId11"/>
    <p:sldId id="1385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BDE0"/>
    <a:srgbClr val="A2B7CA"/>
    <a:srgbClr val="8EA8D0"/>
    <a:srgbClr val="BFC3CD"/>
    <a:srgbClr val="C9CED1"/>
    <a:srgbClr val="D5DEE7"/>
    <a:srgbClr val="A2B6CA"/>
    <a:srgbClr val="C6C6C6"/>
    <a:srgbClr val="F0F1F4"/>
    <a:srgbClr val="D3E7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3" autoAdjust="0"/>
    <p:restoredTop sz="94660"/>
  </p:normalViewPr>
  <p:slideViewPr>
    <p:cSldViewPr snapToGrid="0">
      <p:cViewPr varScale="1">
        <p:scale>
          <a:sx n="92" d="100"/>
          <a:sy n="92" d="100"/>
        </p:scale>
        <p:origin x="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5F77B-7D4F-452D-AF38-76E47CE76F70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89333B-8320-484D-AAB2-B8CCB8FA812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8FFC8-0E98-43E1-B3F2-981842C1C04A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8FFC8-0E98-43E1-B3F2-981842C1C04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966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28FFC8-0E98-43E1-B3F2-981842C1C04A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6319132" cy="6858000"/>
          </a:xfrm>
          <a:custGeom>
            <a:avLst/>
            <a:gdLst>
              <a:gd name="connsiteX0" fmla="*/ 0 w 6338397"/>
              <a:gd name="connsiteY0" fmla="*/ 0 h 6884303"/>
              <a:gd name="connsiteX1" fmla="*/ 6338397 w 6338397"/>
              <a:gd name="connsiteY1" fmla="*/ 0 h 6884303"/>
              <a:gd name="connsiteX2" fmla="*/ 6338397 w 6338397"/>
              <a:gd name="connsiteY2" fmla="*/ 6884303 h 6884303"/>
              <a:gd name="connsiteX3" fmla="*/ 0 w 6338397"/>
              <a:gd name="connsiteY3" fmla="*/ 6884303 h 6884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38397" h="6884303">
                <a:moveTo>
                  <a:pt x="0" y="0"/>
                </a:moveTo>
                <a:lnTo>
                  <a:pt x="6338397" y="0"/>
                </a:lnTo>
                <a:lnTo>
                  <a:pt x="6338397" y="6884303"/>
                </a:lnTo>
                <a:lnTo>
                  <a:pt x="0" y="688430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400"/>
            </a:lvl1pPr>
          </a:lstStyle>
          <a:p>
            <a:endParaRPr lang="id-ID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1752E-18FA-4932-B8B8-A03432A3A8A5}" type="datetimeFigureOut">
              <a:rPr lang="zh-CN" altLang="en-US" smtClean="0"/>
              <a:t>2020/12/20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2C666-96E4-4FFB-9889-0D273B79381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6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1808752" y="0"/>
            <a:ext cx="6700698" cy="687787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 cstate="email"/>
          <a:stretch>
            <a:fillRect/>
          </a:stretch>
        </p:blipFill>
        <p:spPr>
          <a:xfrm>
            <a:off x="3627783" y="-1"/>
            <a:ext cx="6700698" cy="6877879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 cstate="email"/>
          <a:stretch>
            <a:fillRect/>
          </a:stretch>
        </p:blipFill>
        <p:spPr>
          <a:xfrm>
            <a:off x="1481138" y="4880594"/>
            <a:ext cx="2700338" cy="1063006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 cstate="email"/>
          <a:stretch>
            <a:fillRect/>
          </a:stretch>
        </p:blipFill>
        <p:spPr>
          <a:xfrm>
            <a:off x="7955756" y="797544"/>
            <a:ext cx="2700338" cy="106300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463926" y="2691131"/>
            <a:ext cx="52647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rgbClr val="A2B7CA"/>
                </a:solidFill>
                <a:latin typeface="微软雅黑" charset="0"/>
                <a:ea typeface="汉仪昌黎宋刻本(原版)W" panose="00020600040101010101" charset="-122"/>
                <a:cs typeface="微软雅黑" charset="0"/>
              </a:rPr>
              <a:t>智能小车项目最终报告</a:t>
            </a:r>
            <a:endParaRPr lang="zh-CN" altLang="en-US" sz="6000" b="1" dirty="0">
              <a:solidFill>
                <a:srgbClr val="A2B7CA"/>
              </a:solidFill>
              <a:latin typeface="微软雅黑" charset="0"/>
              <a:ea typeface="汉仪昌黎宋刻本(原版)W" panose="00020600040101010101" charset="-122"/>
              <a:cs typeface="微软雅黑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258118" y="4630123"/>
            <a:ext cx="1676400" cy="646331"/>
          </a:xfrm>
          <a:prstGeom prst="rect">
            <a:avLst/>
          </a:prstGeom>
          <a:solidFill>
            <a:srgbClr val="A2B7CA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展示人</a:t>
            </a:r>
            <a:r>
              <a:rPr lang="zh-CN" altLang="en-US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：车永祥</a:t>
            </a:r>
            <a:endParaRPr lang="en-US" altLang="zh-CN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6" cstate="email"/>
          <a:stretch>
            <a:fillRect/>
          </a:stretch>
        </p:blipFill>
        <p:spPr>
          <a:xfrm>
            <a:off x="9582051" y="287021"/>
            <a:ext cx="1701899" cy="9038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5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3627783" y="-1"/>
            <a:ext cx="6700698" cy="687787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 cstate="email">
            <a:alphaModFix amt="0"/>
          </a:blip>
          <a:stretch>
            <a:fillRect/>
          </a:stretch>
        </p:blipFill>
        <p:spPr>
          <a:xfrm>
            <a:off x="1808752" y="0"/>
            <a:ext cx="6700698" cy="6877878"/>
          </a:xfrm>
          <a:prstGeom prst="rect">
            <a:avLst/>
          </a:prstGeom>
          <a:solidFill>
            <a:schemeClr val="bg1">
              <a:alpha val="45000"/>
            </a:schemeClr>
          </a:solidFill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 cstate="email"/>
          <a:stretch>
            <a:fillRect/>
          </a:stretch>
        </p:blipFill>
        <p:spPr>
          <a:xfrm>
            <a:off x="1481138" y="4880594"/>
            <a:ext cx="2700338" cy="1063006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 cstate="email"/>
          <a:stretch>
            <a:fillRect/>
          </a:stretch>
        </p:blipFill>
        <p:spPr>
          <a:xfrm>
            <a:off x="7955756" y="767699"/>
            <a:ext cx="2700338" cy="106300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463926" y="2691130"/>
            <a:ext cx="5264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A2B7CA"/>
                </a:solidFill>
                <a:latin typeface="汉仪昌黎宋刻本(原版)W" panose="00020600040101010101" charset="-122"/>
                <a:ea typeface="汉仪昌黎宋刻本(原版)W" panose="00020600040101010101" charset="-122"/>
                <a:cs typeface="汉仪昌黎宋刻本(原版)W" panose="00020600040101010101" charset="-122"/>
              </a:rPr>
              <a:t>感谢您的观看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5585" y="5943600"/>
            <a:ext cx="1285875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9F7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476390" y="0"/>
            <a:ext cx="2715611" cy="6858635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6" name="椭圆 5"/>
          <p:cNvSpPr/>
          <p:nvPr/>
        </p:nvSpPr>
        <p:spPr>
          <a:xfrm>
            <a:off x="2221865" y="3892550"/>
            <a:ext cx="479425" cy="479425"/>
          </a:xfrm>
          <a:prstGeom prst="ellipse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100">
              <a:solidFill>
                <a:schemeClr val="bg1"/>
              </a:solidFill>
              <a:latin typeface="Poppins SemiBold" panose="02000000000000000000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551828" y="3836987"/>
            <a:ext cx="479108" cy="479108"/>
          </a:xfrm>
          <a:prstGeom prst="ellipse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100">
              <a:latin typeface="Poppins SemiBold" panose="02000000000000000000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758924" y="3841136"/>
            <a:ext cx="479108" cy="479108"/>
          </a:xfrm>
          <a:prstGeom prst="ellipse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100">
              <a:latin typeface="Poppins SemiBold" panose="02000000000000000000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402271" y="2782840"/>
            <a:ext cx="800219" cy="210829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汉仪昌黎宋刻本(原版)W" panose="00020600040101010101" charset="-122"/>
                <a:ea typeface="汉仪昌黎宋刻本(原版)W" panose="00020600040101010101" charset="-122"/>
                <a:cs typeface="+mj-lt"/>
              </a:rPr>
              <a:t>目  录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647612" y="4726544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小车的硬件组成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504680" y="3892391"/>
            <a:ext cx="573405" cy="36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Lora" panose="02000503000000020004" charset="0"/>
              </a:rPr>
              <a:t>02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236935" y="3947398"/>
            <a:ext cx="442437" cy="36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Lora" panose="02000503000000020004" charset="0"/>
              </a:rPr>
              <a:t>01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3" cstate="email"/>
          <a:srcRect/>
          <a:stretch>
            <a:fillRect/>
          </a:stretch>
        </p:blipFill>
        <p:spPr>
          <a:xfrm>
            <a:off x="5709888" y="1126990"/>
            <a:ext cx="2996122" cy="1917201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65000"/>
                <a:alpha val="40000"/>
              </a:scheme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 cstate="email"/>
          <a:srcRect/>
          <a:stretch>
            <a:fillRect/>
          </a:stretch>
        </p:blipFill>
        <p:spPr>
          <a:xfrm>
            <a:off x="1582076" y="1126990"/>
            <a:ext cx="2939603" cy="1927775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65000"/>
                <a:alpha val="40000"/>
              </a:scheme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6003461" y="4726544"/>
            <a:ext cx="2160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基于小车项目对于人工智能的理解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849673" y="4759763"/>
            <a:ext cx="16818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小车的层次结构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15369" y="3892391"/>
            <a:ext cx="573405" cy="36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Lora" panose="02000503000000020004" charset="0"/>
              </a:rPr>
              <a:t>03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 cstate="email"/>
          <a:stretch>
            <a:fillRect/>
          </a:stretch>
        </p:blipFill>
        <p:spPr>
          <a:xfrm>
            <a:off x="9582051" y="287021"/>
            <a:ext cx="1701899" cy="9038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1" grpId="0"/>
      <p:bldP spid="21" grpId="1"/>
      <p:bldP spid="26" grpId="0"/>
      <p:bldP spid="3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5311661" y="3832860"/>
            <a:ext cx="404769" cy="1291114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0" name="矩形 19"/>
          <p:cNvSpPr/>
          <p:nvPr/>
        </p:nvSpPr>
        <p:spPr>
          <a:xfrm>
            <a:off x="10249284" y="3832860"/>
            <a:ext cx="418624" cy="1291114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cxnSp>
        <p:nvCxnSpPr>
          <p:cNvPr id="21" name="直接连接符 20"/>
          <p:cNvCxnSpPr/>
          <p:nvPr/>
        </p:nvCxnSpPr>
        <p:spPr>
          <a:xfrm>
            <a:off x="7675246" y="1529716"/>
            <a:ext cx="714375" cy="1905"/>
          </a:xfrm>
          <a:prstGeom prst="line">
            <a:avLst/>
          </a:prstGeom>
          <a:ln w="38100">
            <a:solidFill>
              <a:srgbClr val="A2B7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7004686" y="1586390"/>
            <a:ext cx="2055495" cy="85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AB95B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4950" b="1" dirty="0">
                <a:solidFill>
                  <a:srgbClr val="A2B7CA"/>
                </a:solidFill>
                <a:latin typeface="Arial" panose="020B0604020202090204" pitchFamily="34" charset="0"/>
                <a:ea typeface="楷体" panose="02010609060101010101" charset="-122"/>
              </a:rPr>
              <a:t>01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5246" y="2471262"/>
            <a:ext cx="714375" cy="1905"/>
          </a:xfrm>
          <a:prstGeom prst="line">
            <a:avLst/>
          </a:prstGeom>
          <a:ln w="38100">
            <a:solidFill>
              <a:srgbClr val="A2B7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24" descr="/Users/liuxiaotian/Desktop/22.jpg22"/>
          <p:cNvPicPr>
            <a:picLocks noChangeAspect="1"/>
          </p:cNvPicPr>
          <p:nvPr/>
        </p:nvPicPr>
        <p:blipFill rotWithShape="1">
          <a:blip r:embed="rId2">
            <a:lum contrast="-6000"/>
          </a:blip>
          <a:srcRect/>
          <a:stretch>
            <a:fillRect/>
          </a:stretch>
        </p:blipFill>
        <p:spPr>
          <a:xfrm>
            <a:off x="1286073" y="0"/>
            <a:ext cx="4025900" cy="6858000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5941451" y="3832860"/>
            <a:ext cx="3699841" cy="940455"/>
            <a:chOff x="5973096" y="2687281"/>
            <a:chExt cx="4933121" cy="1253940"/>
          </a:xfrm>
        </p:grpSpPr>
        <p:sp>
          <p:nvSpPr>
            <p:cNvPr id="27" name="矩形 26"/>
            <p:cNvSpPr/>
            <p:nvPr/>
          </p:nvSpPr>
          <p:spPr>
            <a:xfrm>
              <a:off x="6592427" y="2687281"/>
              <a:ext cx="3694458" cy="6634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300" b="1" dirty="0" smtClean="0">
                  <a:solidFill>
                    <a:srgbClr val="A2B7CA"/>
                  </a:solidFill>
                  <a:latin typeface="微软雅黑" charset="0"/>
                  <a:ea typeface="微软雅黑" charset="0"/>
                </a:rPr>
                <a:t>硬件组成</a:t>
              </a:r>
              <a:endParaRPr lang="zh-CN" altLang="en-US" sz="3300" b="1" dirty="0">
                <a:solidFill>
                  <a:srgbClr val="A2B7CA"/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973096" y="3350717"/>
              <a:ext cx="4933121" cy="5905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dirty="0">
                <a:solidFill>
                  <a:schemeClr val="bg1">
                    <a:lumMod val="65000"/>
                  </a:schemeClr>
                </a:solidFill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9582051" y="287021"/>
            <a:ext cx="1701899" cy="9038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20" grpId="0" bldLvl="0" animBg="1"/>
      <p:bldP spid="22" grpId="0" bldLvl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506220" y="1769745"/>
            <a:ext cx="9126220" cy="125158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5" name="矩形 24"/>
          <p:cNvSpPr/>
          <p:nvPr/>
        </p:nvSpPr>
        <p:spPr>
          <a:xfrm>
            <a:off x="1524000" y="3049422"/>
            <a:ext cx="9108440" cy="1251585"/>
          </a:xfrm>
          <a:prstGeom prst="rect">
            <a:avLst/>
          </a:prstGeom>
          <a:solidFill>
            <a:srgbClr val="C9C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6" name="矩形 25"/>
          <p:cNvSpPr/>
          <p:nvPr/>
        </p:nvSpPr>
        <p:spPr>
          <a:xfrm>
            <a:off x="1489076" y="4339590"/>
            <a:ext cx="9143999" cy="1986395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7" name="文本框 26"/>
          <p:cNvSpPr txBox="1"/>
          <p:nvPr/>
        </p:nvSpPr>
        <p:spPr>
          <a:xfrm>
            <a:off x="2965214" y="2048389"/>
            <a:ext cx="212883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支架和驱动系统</a:t>
            </a:r>
            <a:endParaRPr lang="zh-CN" altLang="en-US" b="1" dirty="0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965215" y="2324957"/>
            <a:ext cx="70278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底板起到支架的作用，其他元件都以它为基础</a:t>
            </a:r>
            <a:endParaRPr lang="en-US" altLang="zh-CN" sz="1200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驱动系统：电机驱动，动力轮，从动轮（万向轮）</a:t>
            </a:r>
          </a:p>
          <a:p>
            <a:pPr>
              <a:lnSpc>
                <a:spcPct val="150000"/>
              </a:lnSpc>
            </a:pPr>
            <a:endParaRPr lang="zh-CN" altLang="en-US" sz="1200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50000"/>
              </a:lnSpc>
            </a:pPr>
            <a:endParaRPr lang="zh-CN" altLang="en-US" sz="1200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943442" y="3169370"/>
            <a:ext cx="212883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供电和输入设备</a:t>
            </a:r>
            <a:endParaRPr lang="zh-CN" altLang="en-US" b="1" dirty="0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965215" y="3393807"/>
            <a:ext cx="7027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电池，底板上线路将电池正负极多向导出，接口在底板</a:t>
            </a:r>
            <a:r>
              <a:rPr lang="zh-CN" altLang="en-US" sz="1200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上</a:t>
            </a:r>
            <a:endParaRPr lang="en-US" altLang="zh-CN" sz="1200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输入设备：两组红外传感器（发出红外线并接受红外线），一组超声发射器和接收器，遥控器和红外信号接收器</a:t>
            </a:r>
            <a:endParaRPr lang="zh-CN" altLang="en-US" sz="1200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5213" y="4376296"/>
            <a:ext cx="3269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供电线路，控制系统和线路</a:t>
            </a:r>
            <a:endParaRPr lang="zh-CN" altLang="en-US" b="1" dirty="0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932560" y="4609662"/>
            <a:ext cx="70278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供电线路：将电池正负极导出到底板上的插线口（相当于把电源引到插板上面），分别供电给左右电机，</a:t>
            </a:r>
            <a:r>
              <a:rPr lang="en-US" altLang="zh-CN" sz="1200" dirty="0" err="1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arduino</a:t>
            </a:r>
            <a:r>
              <a:rPr lang="zh-CN" altLang="en-US" sz="12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板，泡沫板（拓展元件接口</a:t>
            </a:r>
            <a:r>
              <a:rPr lang="zh-CN" altLang="en-US" sz="1200" dirty="0" smtClean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）</a:t>
            </a:r>
            <a:endParaRPr lang="en-US" altLang="zh-CN" sz="1200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控制系统和控制线路：</a:t>
            </a:r>
            <a:r>
              <a:rPr lang="en-US" altLang="zh-CN" sz="1200" dirty="0" err="1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arduino</a:t>
            </a:r>
            <a:r>
              <a:rPr lang="zh-CN" altLang="en-US" sz="12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板为核心统筹各个输入元件和输出元件，</a:t>
            </a:r>
            <a:r>
              <a:rPr lang="en-US" altLang="zh-CN" sz="1200" dirty="0" err="1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arduino</a:t>
            </a:r>
            <a:r>
              <a:rPr lang="zh-CN" altLang="en-US" sz="12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板上有若干接口，除去电源接口之外，其余的为输入信号接口，输入信号接口分为几种（类似于处理不同数据类型的接口），编程模块在其中的作用就是，接受输入数据，基于不同的需求和实际情况调整输出元件（电机的转速和转向，二极管的亮与不亮，舵机的旋转等）</a:t>
            </a:r>
            <a:endParaRPr lang="zh-CN" altLang="en-US" sz="1200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122805" y="2052955"/>
            <a:ext cx="1158875" cy="714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ea"/>
              <a:buAutoNum type="circleNumDbPlain"/>
            </a:pPr>
            <a:r>
              <a:rPr lang="en-US" altLang="zh-CN" sz="405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 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910787" y="2081047"/>
            <a:ext cx="0" cy="630231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122716" y="3319692"/>
            <a:ext cx="766299" cy="714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ea"/>
              <a:buAutoNum type="circleNumDbPlain" startAt="2"/>
            </a:pPr>
            <a:r>
              <a:rPr lang="en-US" altLang="zh-CN" sz="405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 </a:t>
            </a:r>
          </a:p>
        </p:txBody>
      </p:sp>
      <p:cxnSp>
        <p:nvCxnSpPr>
          <p:cNvPr id="37" name="直接连接符 36"/>
          <p:cNvCxnSpPr/>
          <p:nvPr/>
        </p:nvCxnSpPr>
        <p:spPr>
          <a:xfrm>
            <a:off x="2910787" y="3347751"/>
            <a:ext cx="0" cy="630231"/>
          </a:xfrm>
          <a:prstGeom prst="line">
            <a:avLst/>
          </a:prstGeom>
          <a:ln>
            <a:solidFill>
              <a:srgbClr val="F099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2122716" y="4622197"/>
            <a:ext cx="766299" cy="714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ea"/>
              <a:buAutoNum type="circleNumDbPlain" startAt="3"/>
            </a:pPr>
            <a:r>
              <a:rPr lang="en-US" altLang="zh-CN" sz="405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 </a:t>
            </a:r>
          </a:p>
        </p:txBody>
      </p:sp>
      <p:cxnSp>
        <p:nvCxnSpPr>
          <p:cNvPr id="39" name="直接连接符 38"/>
          <p:cNvCxnSpPr/>
          <p:nvPr/>
        </p:nvCxnSpPr>
        <p:spPr>
          <a:xfrm>
            <a:off x="2910787" y="4650257"/>
            <a:ext cx="0" cy="63023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489076" y="513080"/>
            <a:ext cx="2115185" cy="398780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组成</a:t>
            </a:r>
            <a:endParaRPr lang="zh-CN" altLang="en-US" sz="2000" b="1" dirty="0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9582051" y="287021"/>
            <a:ext cx="1701899" cy="903879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  <p:bldP spid="31" grpId="0"/>
      <p:bldP spid="32" grpId="0"/>
      <p:bldP spid="33" grpId="0"/>
      <p:bldP spid="36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email"/>
          <a:srcRect b="-145"/>
          <a:stretch>
            <a:fillRect/>
          </a:stretch>
        </p:blipFill>
        <p:spPr>
          <a:xfrm>
            <a:off x="1258847" y="-9939"/>
            <a:ext cx="4021365" cy="6907696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5280212" y="3832860"/>
            <a:ext cx="436219" cy="1291114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8CA8E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0249853" y="3832860"/>
            <a:ext cx="418624" cy="1291114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8CA8E1"/>
              </a:solidFill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7675246" y="1529716"/>
            <a:ext cx="714375" cy="1905"/>
          </a:xfrm>
          <a:prstGeom prst="line">
            <a:avLst/>
          </a:prstGeom>
          <a:ln w="38100">
            <a:solidFill>
              <a:srgbClr val="A2B7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7004686" y="1586390"/>
            <a:ext cx="2055495" cy="85280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4950" b="1" dirty="0">
                <a:solidFill>
                  <a:srgbClr val="A2B7CA"/>
                </a:solidFill>
                <a:latin typeface="Arial" panose="020B0604020202090204" pitchFamily="34" charset="0"/>
                <a:ea typeface="楷体" panose="02010609060101010101" charset="-122"/>
              </a:rPr>
              <a:t>02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5246" y="2471262"/>
            <a:ext cx="714375" cy="1905"/>
          </a:xfrm>
          <a:prstGeom prst="line">
            <a:avLst/>
          </a:prstGeom>
          <a:ln w="38100">
            <a:solidFill>
              <a:srgbClr val="A2B7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5971295" y="3832860"/>
            <a:ext cx="3699841" cy="940455"/>
            <a:chOff x="5973095" y="2687281"/>
            <a:chExt cx="4933121" cy="1253940"/>
          </a:xfrm>
          <a:solidFill>
            <a:schemeClr val="bg1"/>
          </a:solidFill>
        </p:grpSpPr>
        <p:sp>
          <p:nvSpPr>
            <p:cNvPr id="27" name="矩形 26"/>
            <p:cNvSpPr/>
            <p:nvPr/>
          </p:nvSpPr>
          <p:spPr>
            <a:xfrm>
              <a:off x="6592427" y="2687281"/>
              <a:ext cx="3694458" cy="6634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300" b="1" dirty="0" smtClean="0">
                  <a:solidFill>
                    <a:srgbClr val="A2B7CA"/>
                  </a:solidFill>
                  <a:latin typeface="汉仪昌黎宋刻本(原版)W" panose="00020600040101010101" charset="-122"/>
                  <a:ea typeface="汉仪昌黎宋刻本(原版)W" panose="00020600040101010101" charset="-122"/>
                </a:rPr>
                <a:t>层次结构</a:t>
              </a:r>
              <a:endParaRPr lang="zh-CN" altLang="en-US" sz="3300" b="1" dirty="0">
                <a:solidFill>
                  <a:srgbClr val="A2B7CA"/>
                </a:solidFill>
                <a:latin typeface="汉仪昌黎宋刻本(原版)W" panose="00020600040101010101" charset="-122"/>
                <a:ea typeface="汉仪昌黎宋刻本(原版)W" panose="00020600040101010101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973095" y="3350717"/>
              <a:ext cx="4933121" cy="59050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dirty="0">
                <a:solidFill>
                  <a:schemeClr val="bg1">
                    <a:lumMod val="65000"/>
                  </a:schemeClr>
                </a:solidFill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9582051" y="287021"/>
            <a:ext cx="1701899" cy="9038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20" grpId="0" bldLvl="0" animBg="1"/>
      <p:bldP spid="22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506220" y="1769745"/>
            <a:ext cx="9126220" cy="125158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5" name="矩形 24"/>
          <p:cNvSpPr/>
          <p:nvPr/>
        </p:nvSpPr>
        <p:spPr>
          <a:xfrm>
            <a:off x="1524000" y="3049422"/>
            <a:ext cx="9108440" cy="1251585"/>
          </a:xfrm>
          <a:prstGeom prst="rect">
            <a:avLst/>
          </a:prstGeom>
          <a:solidFill>
            <a:srgbClr val="C9C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6" name="矩形 25"/>
          <p:cNvSpPr/>
          <p:nvPr/>
        </p:nvSpPr>
        <p:spPr>
          <a:xfrm>
            <a:off x="1506220" y="4329099"/>
            <a:ext cx="9143999" cy="1138497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7" name="文本框 26"/>
          <p:cNvSpPr txBox="1"/>
          <p:nvPr/>
        </p:nvSpPr>
        <p:spPr>
          <a:xfrm>
            <a:off x="2965214" y="2048389"/>
            <a:ext cx="212883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底层物理</a:t>
            </a:r>
            <a:r>
              <a:rPr lang="zh-CN" altLang="en-US" b="1" dirty="0" smtClean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结构</a:t>
            </a:r>
            <a:r>
              <a:rPr lang="en-US" altLang="zh-CN" b="1" dirty="0" smtClean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-</a:t>
            </a:r>
            <a:r>
              <a:rPr lang="zh-CN" altLang="en-US" b="1" dirty="0" smtClean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骨骼</a:t>
            </a:r>
            <a:endParaRPr lang="zh-CN" altLang="en-US" b="1" dirty="0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965215" y="2324957"/>
            <a:ext cx="7027871" cy="60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200" dirty="0" smtClean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>
              <a:lnSpc>
                <a:spcPct val="150000"/>
              </a:lnSpc>
            </a:pPr>
            <a:endParaRPr lang="zh-CN" altLang="en-US" sz="1200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943442" y="3169370"/>
            <a:ext cx="39810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线路连接（控制信号线路，输入输出线路，供电线路）</a:t>
            </a:r>
            <a:r>
              <a:rPr lang="en-US" altLang="zh-CN" b="1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——</a:t>
            </a:r>
            <a:r>
              <a:rPr lang="zh-CN" altLang="en-US" b="1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神经，血管，肌肉</a:t>
            </a:r>
            <a:endParaRPr lang="zh-CN" altLang="en-US" b="1" dirty="0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65213" y="4376296"/>
            <a:ext cx="3269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Arduino</a:t>
            </a:r>
            <a:r>
              <a:rPr lang="zh-CN" altLang="en-US" b="1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板（处理器）</a:t>
            </a:r>
            <a:r>
              <a:rPr lang="en-US" altLang="zh-CN" b="1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——</a:t>
            </a:r>
            <a:r>
              <a:rPr lang="zh-CN" altLang="en-US" b="1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大脑，脊椎</a:t>
            </a:r>
            <a:endParaRPr lang="zh-CN" altLang="en-US" b="1" dirty="0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122805" y="2052955"/>
            <a:ext cx="1158875" cy="714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ea"/>
              <a:buAutoNum type="circleNumDbPlain"/>
            </a:pPr>
            <a:r>
              <a:rPr lang="en-US" altLang="zh-CN" sz="405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 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2910787" y="2081047"/>
            <a:ext cx="0" cy="630231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122716" y="3319692"/>
            <a:ext cx="766299" cy="714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ea"/>
              <a:buAutoNum type="circleNumDbPlain" startAt="2"/>
            </a:pPr>
            <a:r>
              <a:rPr lang="en-US" altLang="zh-CN" sz="405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 </a:t>
            </a:r>
          </a:p>
        </p:txBody>
      </p:sp>
      <p:cxnSp>
        <p:nvCxnSpPr>
          <p:cNvPr id="37" name="直接连接符 36"/>
          <p:cNvCxnSpPr/>
          <p:nvPr/>
        </p:nvCxnSpPr>
        <p:spPr>
          <a:xfrm>
            <a:off x="2910787" y="3347751"/>
            <a:ext cx="0" cy="630231"/>
          </a:xfrm>
          <a:prstGeom prst="line">
            <a:avLst/>
          </a:prstGeom>
          <a:ln>
            <a:solidFill>
              <a:srgbClr val="F099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2122716" y="4622197"/>
            <a:ext cx="766299" cy="714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ea"/>
              <a:buAutoNum type="circleNumDbPlain" startAt="3"/>
            </a:pPr>
            <a:r>
              <a:rPr lang="en-US" altLang="zh-CN" sz="405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 </a:t>
            </a:r>
          </a:p>
        </p:txBody>
      </p:sp>
      <p:cxnSp>
        <p:nvCxnSpPr>
          <p:cNvPr id="39" name="直接连接符 38"/>
          <p:cNvCxnSpPr/>
          <p:nvPr/>
        </p:nvCxnSpPr>
        <p:spPr>
          <a:xfrm>
            <a:off x="2910787" y="4650257"/>
            <a:ext cx="0" cy="63023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489076" y="512445"/>
            <a:ext cx="2115185" cy="398780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层次</a:t>
            </a:r>
            <a:endParaRPr lang="zh-CN" altLang="en-US" sz="2000" b="1" dirty="0"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9582051" y="287021"/>
            <a:ext cx="1701899" cy="90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8426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1" grpId="0"/>
      <p:bldP spid="33" grpId="0"/>
      <p:bldP spid="36" grpId="0"/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_库_矩形 4"/>
          <p:cNvSpPr/>
          <p:nvPr>
            <p:custDataLst>
              <p:tags r:id="rId1"/>
            </p:custDataLst>
          </p:nvPr>
        </p:nvSpPr>
        <p:spPr>
          <a:xfrm>
            <a:off x="274068" y="287079"/>
            <a:ext cx="11642651" cy="6294474"/>
          </a:xfrm>
          <a:prstGeom prst="rect">
            <a:avLst/>
          </a:prstGeom>
          <a:noFill/>
          <a:ln w="38100">
            <a:solidFill>
              <a:srgbClr val="DEEB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277679" y="3832860"/>
            <a:ext cx="438752" cy="1291114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0" name="矩形 19"/>
          <p:cNvSpPr/>
          <p:nvPr/>
        </p:nvSpPr>
        <p:spPr>
          <a:xfrm>
            <a:off x="10249853" y="3832860"/>
            <a:ext cx="418624" cy="1291114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21" name="直接连接符 20"/>
          <p:cNvCxnSpPr/>
          <p:nvPr/>
        </p:nvCxnSpPr>
        <p:spPr>
          <a:xfrm>
            <a:off x="7675246" y="1529716"/>
            <a:ext cx="714375" cy="1905"/>
          </a:xfrm>
          <a:prstGeom prst="line">
            <a:avLst/>
          </a:prstGeom>
          <a:ln w="38100">
            <a:solidFill>
              <a:srgbClr val="8CA8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7004686" y="1618775"/>
            <a:ext cx="2055495" cy="85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A2B7CA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4950" b="1" dirty="0">
                <a:solidFill>
                  <a:srgbClr val="A2B7CA"/>
                </a:solidFill>
                <a:latin typeface="Arial" panose="020B0604020202090204" pitchFamily="34" charset="0"/>
                <a:ea typeface="楷体" panose="02010609060101010101" charset="-122"/>
              </a:rPr>
              <a:t>03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5246" y="2471262"/>
            <a:ext cx="714375" cy="1905"/>
          </a:xfrm>
          <a:prstGeom prst="line">
            <a:avLst/>
          </a:prstGeom>
          <a:ln w="38100">
            <a:solidFill>
              <a:srgbClr val="8CA8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/>
          <p:cNvGrpSpPr/>
          <p:nvPr/>
        </p:nvGrpSpPr>
        <p:grpSpPr>
          <a:xfrm>
            <a:off x="5971296" y="3832861"/>
            <a:ext cx="3699841" cy="940455"/>
            <a:chOff x="5973096" y="2687281"/>
            <a:chExt cx="4933121" cy="1253940"/>
          </a:xfrm>
        </p:grpSpPr>
        <p:sp>
          <p:nvSpPr>
            <p:cNvPr id="27" name="矩形 26"/>
            <p:cNvSpPr/>
            <p:nvPr/>
          </p:nvSpPr>
          <p:spPr>
            <a:xfrm>
              <a:off x="6592427" y="2687281"/>
              <a:ext cx="3694458" cy="6634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300" b="1" dirty="0" smtClean="0">
                  <a:solidFill>
                    <a:srgbClr val="A2B7CA"/>
                  </a:solidFill>
                  <a:latin typeface="微软雅黑" charset="0"/>
                  <a:ea typeface="微软雅黑" charset="0"/>
                </a:rPr>
                <a:t>对于人工智能的理解</a:t>
              </a:r>
              <a:endParaRPr lang="zh-CN" altLang="en-US" sz="3300" b="1" dirty="0">
                <a:solidFill>
                  <a:srgbClr val="A2B7CA"/>
                </a:solidFill>
                <a:latin typeface="微软雅黑" charset="0"/>
                <a:ea typeface="微软雅黑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973096" y="3350717"/>
              <a:ext cx="4933121" cy="5905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楷体" panose="02010609060101010101" charset="-122"/>
                <a:ea typeface="楷体" panose="02010609060101010101" charset="-122"/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 cstate="email"/>
          <a:srcRect/>
          <a:stretch>
            <a:fillRect/>
          </a:stretch>
        </p:blipFill>
        <p:spPr>
          <a:xfrm>
            <a:off x="1078230" y="0"/>
            <a:ext cx="4199255" cy="685800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email"/>
          <a:stretch>
            <a:fillRect/>
          </a:stretch>
        </p:blipFill>
        <p:spPr>
          <a:xfrm>
            <a:off x="9535696" y="584836"/>
            <a:ext cx="1701899" cy="9038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1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1" dur="1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 autoUpdateAnimBg="0"/>
      <p:bldP spid="19" grpId="0" bldLvl="0" animBg="1"/>
      <p:bldP spid="20" grpId="0" bldLvl="0" animBg="1"/>
      <p:bldP spid="22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email">
            <a:alphaModFix amt="9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524000" y="1327115"/>
            <a:ext cx="9144000" cy="4538980"/>
          </a:xfrm>
          <a:prstGeom prst="rect">
            <a:avLst/>
          </a:prstGeom>
          <a:solidFill>
            <a:srgbClr val="CBD8F1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椭圆 1"/>
          <p:cNvSpPr/>
          <p:nvPr/>
        </p:nvSpPr>
        <p:spPr>
          <a:xfrm>
            <a:off x="2466296" y="1821499"/>
            <a:ext cx="1414463" cy="14144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1" name="椭圆 40"/>
          <p:cNvSpPr/>
          <p:nvPr/>
        </p:nvSpPr>
        <p:spPr>
          <a:xfrm>
            <a:off x="2409146" y="1764349"/>
            <a:ext cx="1528763" cy="1528763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2" name="文本框 41"/>
          <p:cNvSpPr txBox="1"/>
          <p:nvPr/>
        </p:nvSpPr>
        <p:spPr>
          <a:xfrm>
            <a:off x="2539705" y="1912991"/>
            <a:ext cx="121471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0"/>
                <a:ea typeface="微软雅黑" charset="0"/>
              </a:rPr>
              <a:t>测试各个元件的可用性和功能</a:t>
            </a:r>
            <a:endParaRPr lang="zh-CN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V="1">
            <a:off x="2709391" y="2758833"/>
            <a:ext cx="1040073" cy="7721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4409396" y="1821499"/>
            <a:ext cx="1414463" cy="1414463"/>
          </a:xfrm>
          <a:prstGeom prst="ellipse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4" name="椭圆 43"/>
          <p:cNvSpPr/>
          <p:nvPr/>
        </p:nvSpPr>
        <p:spPr>
          <a:xfrm>
            <a:off x="4352246" y="1764349"/>
            <a:ext cx="1528763" cy="1528763"/>
          </a:xfrm>
          <a:prstGeom prst="ellipse">
            <a:avLst/>
          </a:prstGeom>
          <a:noFill/>
          <a:ln>
            <a:solidFill>
              <a:srgbClr val="8CA8E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/>
          </a:p>
        </p:txBody>
      </p:sp>
      <p:sp>
        <p:nvSpPr>
          <p:cNvPr id="45" name="文本框 44"/>
          <p:cNvSpPr txBox="1"/>
          <p:nvPr/>
        </p:nvSpPr>
        <p:spPr>
          <a:xfrm>
            <a:off x="4352246" y="1961645"/>
            <a:ext cx="161758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操作（左右电机分别的转速和转向）</a:t>
            </a:r>
            <a:r>
              <a:rPr lang="en-US" altLang="zh-CN" sz="15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+</a:t>
            </a:r>
            <a:r>
              <a:rPr lang="zh-CN" altLang="en-US" sz="1500" dirty="0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持续时间</a:t>
            </a:r>
            <a:endParaRPr lang="zh-CN" altLang="en-US" sz="1500" dirty="0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4568940" y="2766554"/>
            <a:ext cx="1095375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椭圆 46"/>
          <p:cNvSpPr/>
          <p:nvPr/>
        </p:nvSpPr>
        <p:spPr>
          <a:xfrm>
            <a:off x="6352496" y="1821499"/>
            <a:ext cx="1414463" cy="14144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8" name="椭圆 47"/>
          <p:cNvSpPr/>
          <p:nvPr/>
        </p:nvSpPr>
        <p:spPr>
          <a:xfrm>
            <a:off x="6295346" y="1764349"/>
            <a:ext cx="1528763" cy="1528763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9" name="文本框 48"/>
          <p:cNvSpPr txBox="1"/>
          <p:nvPr/>
        </p:nvSpPr>
        <p:spPr>
          <a:xfrm>
            <a:off x="6375942" y="2005354"/>
            <a:ext cx="15053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charset="0"/>
                <a:ea typeface="微软雅黑" charset="0"/>
              </a:rPr>
              <a:t>增加红外探头模块</a:t>
            </a:r>
            <a:endParaRPr lang="zh-CN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50" name="直接连接符 49"/>
          <p:cNvCxnSpPr/>
          <p:nvPr/>
        </p:nvCxnSpPr>
        <p:spPr>
          <a:xfrm>
            <a:off x="6512040" y="2576354"/>
            <a:ext cx="109537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椭圆 50"/>
          <p:cNvSpPr/>
          <p:nvPr/>
        </p:nvSpPr>
        <p:spPr>
          <a:xfrm>
            <a:off x="8295596" y="1821499"/>
            <a:ext cx="1414463" cy="1414463"/>
          </a:xfrm>
          <a:prstGeom prst="ellipse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2" name="椭圆 51"/>
          <p:cNvSpPr/>
          <p:nvPr/>
        </p:nvSpPr>
        <p:spPr>
          <a:xfrm>
            <a:off x="8238446" y="1764349"/>
            <a:ext cx="1528763" cy="1528763"/>
          </a:xfrm>
          <a:prstGeom prst="ellipse">
            <a:avLst/>
          </a:prstGeom>
          <a:noFill/>
          <a:ln>
            <a:solidFill>
              <a:srgbClr val="8CA8E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3" name="文本框 52"/>
          <p:cNvSpPr txBox="1"/>
          <p:nvPr/>
        </p:nvSpPr>
        <p:spPr>
          <a:xfrm>
            <a:off x="8339886" y="2276272"/>
            <a:ext cx="1325880" cy="321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增加超声模块</a:t>
            </a:r>
            <a:endParaRPr lang="zh-CN" altLang="en-US" sz="15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54" name="直接连接符 53"/>
          <p:cNvCxnSpPr/>
          <p:nvPr/>
        </p:nvCxnSpPr>
        <p:spPr>
          <a:xfrm>
            <a:off x="8455140" y="2576354"/>
            <a:ext cx="1095375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/>
        </p:nvSpPr>
        <p:spPr>
          <a:xfrm>
            <a:off x="2951351" y="2726396"/>
            <a:ext cx="44435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Regular" panose="020B0500000000000000" pitchFamily="34" charset="-122"/>
                <a:ea typeface="Noto Sans CJK Regular" panose="020B0500000000000000" pitchFamily="34" charset="-122"/>
              </a:rPr>
              <a:t>01</a:t>
            </a:r>
            <a:endParaRPr lang="zh-CN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Noto Sans CJK Regular" panose="020B0500000000000000" pitchFamily="34" charset="-122"/>
              <a:ea typeface="Noto Sans CJK Regular" panose="020B0500000000000000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4894450" y="2726396"/>
            <a:ext cx="44435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500" dirty="0">
                <a:solidFill>
                  <a:schemeClr val="bg1"/>
                </a:solidFill>
                <a:latin typeface="Noto Sans CJK Regular" panose="020B0500000000000000" pitchFamily="34" charset="-122"/>
                <a:ea typeface="Noto Sans CJK Regular" panose="020B0500000000000000" pitchFamily="34" charset="-122"/>
              </a:rPr>
              <a:t>02</a:t>
            </a:r>
            <a:endParaRPr lang="zh-CN" altLang="en-US" sz="1500" dirty="0">
              <a:solidFill>
                <a:schemeClr val="bg1"/>
              </a:solidFill>
              <a:latin typeface="Noto Sans CJK Regular" panose="020B0500000000000000" pitchFamily="34" charset="-122"/>
              <a:ea typeface="Noto Sans CJK Regular" panose="020B0500000000000000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6837551" y="2726396"/>
            <a:ext cx="44435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Regular" panose="020B0500000000000000" pitchFamily="34" charset="-122"/>
                <a:ea typeface="Noto Sans CJK Regular" panose="020B0500000000000000" pitchFamily="34" charset="-122"/>
              </a:rPr>
              <a:t>03</a:t>
            </a:r>
            <a:endParaRPr lang="zh-CN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Noto Sans CJK Regular" panose="020B0500000000000000" pitchFamily="34" charset="-122"/>
              <a:ea typeface="Noto Sans CJK Regular" panose="020B0500000000000000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780651" y="2726396"/>
            <a:ext cx="44435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500" dirty="0">
                <a:solidFill>
                  <a:schemeClr val="bg1"/>
                </a:solidFill>
                <a:latin typeface="Noto Sans CJK Regular" panose="020B0500000000000000" pitchFamily="34" charset="-122"/>
                <a:ea typeface="Noto Sans CJK Regular" panose="020B0500000000000000" pitchFamily="34" charset="-122"/>
              </a:rPr>
              <a:t>04</a:t>
            </a:r>
            <a:endParaRPr lang="zh-CN" altLang="en-US" sz="1500" dirty="0">
              <a:solidFill>
                <a:schemeClr val="bg1"/>
              </a:solidFill>
              <a:latin typeface="Noto Sans CJK Regular" panose="020B0500000000000000" pitchFamily="34" charset="-122"/>
              <a:ea typeface="Noto Sans CJK Regular" panose="020B0500000000000000" pitchFamily="34" charset="-122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2466296" y="3747885"/>
            <a:ext cx="1414463" cy="1414463"/>
          </a:xfrm>
          <a:prstGeom prst="ellipse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1" name="椭圆 60"/>
          <p:cNvSpPr/>
          <p:nvPr/>
        </p:nvSpPr>
        <p:spPr>
          <a:xfrm>
            <a:off x="2409146" y="3690735"/>
            <a:ext cx="1528763" cy="1528763"/>
          </a:xfrm>
          <a:prstGeom prst="ellipse">
            <a:avLst/>
          </a:prstGeom>
          <a:noFill/>
          <a:ln>
            <a:solidFill>
              <a:srgbClr val="8CA8E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2" name="文本框 61"/>
          <p:cNvSpPr txBox="1"/>
          <p:nvPr/>
        </p:nvSpPr>
        <p:spPr>
          <a:xfrm>
            <a:off x="2311752" y="4202659"/>
            <a:ext cx="1723549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增加红外遥控设备</a:t>
            </a:r>
            <a:endParaRPr lang="zh-CN" altLang="en-US" sz="1500" dirty="0">
              <a:solidFill>
                <a:schemeClr val="bg1"/>
              </a:solidFill>
              <a:latin typeface="微软雅黑" charset="0"/>
              <a:ea typeface="微软雅黑" charset="0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2625840" y="4502740"/>
            <a:ext cx="1095375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椭圆 63"/>
          <p:cNvSpPr/>
          <p:nvPr/>
        </p:nvSpPr>
        <p:spPr>
          <a:xfrm>
            <a:off x="4409396" y="3747885"/>
            <a:ext cx="1414463" cy="14144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5" name="椭圆 64"/>
          <p:cNvSpPr/>
          <p:nvPr/>
        </p:nvSpPr>
        <p:spPr>
          <a:xfrm>
            <a:off x="4352246" y="3690735"/>
            <a:ext cx="1528763" cy="1528763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67" name="直接连接符 66"/>
          <p:cNvCxnSpPr/>
          <p:nvPr/>
        </p:nvCxnSpPr>
        <p:spPr>
          <a:xfrm>
            <a:off x="4568940" y="4502740"/>
            <a:ext cx="109537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椭圆 67"/>
          <p:cNvSpPr/>
          <p:nvPr/>
        </p:nvSpPr>
        <p:spPr>
          <a:xfrm>
            <a:off x="6352496" y="3747885"/>
            <a:ext cx="1414463" cy="1414463"/>
          </a:xfrm>
          <a:prstGeom prst="ellipse">
            <a:avLst/>
          </a:prstGeom>
          <a:solidFill>
            <a:srgbClr val="A2B7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9" name="椭圆 68"/>
          <p:cNvSpPr/>
          <p:nvPr/>
        </p:nvSpPr>
        <p:spPr>
          <a:xfrm>
            <a:off x="6295346" y="3690735"/>
            <a:ext cx="1528763" cy="1528763"/>
          </a:xfrm>
          <a:prstGeom prst="ellipse">
            <a:avLst/>
          </a:prstGeom>
          <a:noFill/>
          <a:ln>
            <a:solidFill>
              <a:srgbClr val="8CA8E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71" name="直接连接符 70"/>
          <p:cNvCxnSpPr/>
          <p:nvPr/>
        </p:nvCxnSpPr>
        <p:spPr>
          <a:xfrm>
            <a:off x="6512040" y="4502740"/>
            <a:ext cx="1095375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椭圆 71"/>
          <p:cNvSpPr/>
          <p:nvPr/>
        </p:nvSpPr>
        <p:spPr>
          <a:xfrm>
            <a:off x="8295596" y="3747885"/>
            <a:ext cx="1414463" cy="141446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3" name="椭圆 72"/>
          <p:cNvSpPr/>
          <p:nvPr/>
        </p:nvSpPr>
        <p:spPr>
          <a:xfrm>
            <a:off x="8238446" y="3690735"/>
            <a:ext cx="1528763" cy="1528763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75" name="直接连接符 74"/>
          <p:cNvCxnSpPr/>
          <p:nvPr/>
        </p:nvCxnSpPr>
        <p:spPr>
          <a:xfrm>
            <a:off x="8455140" y="4502740"/>
            <a:ext cx="109537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2951351" y="4652782"/>
            <a:ext cx="44435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500" dirty="0">
                <a:solidFill>
                  <a:schemeClr val="bg1"/>
                </a:solidFill>
                <a:latin typeface="Noto Sans CJK Regular" panose="020B0500000000000000" pitchFamily="34" charset="-122"/>
                <a:ea typeface="Noto Sans CJK Regular" panose="020B0500000000000000" pitchFamily="34" charset="-122"/>
              </a:rPr>
              <a:t>05</a:t>
            </a:r>
            <a:endParaRPr lang="zh-CN" altLang="en-US" sz="1500" dirty="0">
              <a:solidFill>
                <a:schemeClr val="bg1"/>
              </a:solidFill>
              <a:latin typeface="Noto Sans CJK Regular" panose="020B0500000000000000" pitchFamily="34" charset="-122"/>
              <a:ea typeface="Noto Sans CJK Regular" panose="020B0500000000000000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89076" y="513080"/>
            <a:ext cx="2115185" cy="398780"/>
          </a:xfrm>
          <a:prstGeom prst="rect">
            <a:avLst/>
          </a:prstGeom>
          <a:solidFill>
            <a:srgbClr val="A2B7CA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ln>
                  <a:noFill/>
                </a:ln>
                <a:solidFill>
                  <a:schemeClr val="bg1"/>
                </a:solidFill>
                <a:latin typeface="方正清刻本悦宋简体" panose="02000000000000000000" charset="-122"/>
                <a:ea typeface="方正清刻本悦宋简体" panose="02000000000000000000" charset="-122"/>
              </a:rPr>
              <a:t>项目开展步骤</a:t>
            </a:r>
            <a:endParaRPr lang="zh-CN" altLang="en-US" sz="2000" b="1" dirty="0">
              <a:ln>
                <a:noFill/>
              </a:ln>
              <a:solidFill>
                <a:schemeClr val="bg1"/>
              </a:solidFill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 cstate="email"/>
          <a:stretch>
            <a:fillRect/>
          </a:stretch>
        </p:blipFill>
        <p:spPr>
          <a:xfrm>
            <a:off x="9582051" y="287021"/>
            <a:ext cx="1701899" cy="903879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5" grpId="0"/>
      <p:bldP spid="49" grpId="0"/>
      <p:bldP spid="53" grpId="0"/>
      <p:bldP spid="55" grpId="0"/>
      <p:bldP spid="56" grpId="0"/>
      <p:bldP spid="57" grpId="0"/>
      <p:bldP spid="58" grpId="0"/>
      <p:bldP spid="62" grpId="0"/>
      <p:bldP spid="7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68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19859" y="-34290"/>
            <a:ext cx="5835015" cy="6927215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itle 1"/>
          <p:cNvSpPr txBox="1"/>
          <p:nvPr/>
        </p:nvSpPr>
        <p:spPr>
          <a:xfrm>
            <a:off x="1303656" y="1148973"/>
            <a:ext cx="3840872" cy="1785104"/>
          </a:xfrm>
          <a:prstGeom prst="rect">
            <a:avLst/>
          </a:prstGeom>
          <a:solidFill>
            <a:srgbClr val="C8C8C8">
              <a:alpha val="97000"/>
            </a:srgbClr>
          </a:solidFill>
        </p:spPr>
        <p:txBody>
          <a:bodyPr vert="horz" wrap="square" lIns="121920" tIns="60960" rIns="121920" bIns="60960" rtlCol="0" anchor="ctr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功能从简单到复杂，实际上是元件更加多样，功能更加强大，对应着信号的数据类型更加复杂，处理需要更加复杂的逻辑和算法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Title 1"/>
          <p:cNvSpPr txBox="1"/>
          <p:nvPr/>
        </p:nvSpPr>
        <p:spPr>
          <a:xfrm>
            <a:off x="1303656" y="3037018"/>
            <a:ext cx="3840872" cy="1369606"/>
          </a:xfrm>
          <a:prstGeom prst="rect">
            <a:avLst/>
          </a:prstGeom>
          <a:solidFill>
            <a:srgbClr val="C8C8C8">
              <a:alpha val="97000"/>
            </a:srgbClr>
          </a:solidFill>
        </p:spPr>
        <p:txBody>
          <a:bodyPr vert="horz" wrap="square" lIns="121920" tIns="60960" rIns="121920" bIns="60960" rtlCol="0" anchor="ctr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智能需要更精准高级的元件，随之而来是更加复杂的数据结构，因此对于处理器有了更高的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要求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Title 1"/>
          <p:cNvSpPr txBox="1"/>
          <p:nvPr/>
        </p:nvSpPr>
        <p:spPr>
          <a:xfrm>
            <a:off x="1303656" y="4509566"/>
            <a:ext cx="3840872" cy="2200602"/>
          </a:xfrm>
          <a:prstGeom prst="rect">
            <a:avLst/>
          </a:prstGeom>
          <a:solidFill>
            <a:srgbClr val="C8C8C8">
              <a:alpha val="97000"/>
            </a:srgbClr>
          </a:solidFill>
        </p:spPr>
        <p:txBody>
          <a:bodyPr vert="horz" wrap="square" lIns="121920" tIns="60960" rIns="121920" bIns="60960" rtlCol="0" anchor="ctr">
            <a:sp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当硬件满足要求时，我们需要考虑的是元件之间的串接逻辑以及算法设计，也就是我们设计的人工智能是怎样构成的以及是怎样接受外界信号，并如何作出反应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80325" y="1121410"/>
            <a:ext cx="923330" cy="18402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4800" b="1" dirty="0" smtClean="0">
                <a:solidFill>
                  <a:srgbClr val="A2B7CA"/>
                </a:solidFill>
                <a:latin typeface="微软雅黑" charset="0"/>
                <a:ea typeface="微软雅黑" charset="0"/>
                <a:cs typeface="+mj-lt"/>
              </a:rPr>
              <a:t>总结</a:t>
            </a:r>
            <a:endParaRPr lang="zh-CN" altLang="en-US" sz="4800" b="1" dirty="0">
              <a:solidFill>
                <a:srgbClr val="A2B7CA"/>
              </a:solidFill>
              <a:latin typeface="微软雅黑" charset="0"/>
              <a:ea typeface="微软雅黑" charset="0"/>
              <a:cs typeface="+mj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699036" y="455296"/>
            <a:ext cx="1701899" cy="9038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6" grpId="0" bldLvl="0" animBg="1"/>
      <p:bldP spid="7" grpId="0" bldLvl="0" animBg="1"/>
      <p:bldP spid="21" grpId="0"/>
      <p:bldP spid="21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1_RUC-SPRING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UC-spring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430</Words>
  <Application>Microsoft Office PowerPoint</Application>
  <PresentationFormat>宽屏</PresentationFormat>
  <Paragraphs>54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Lora</vt:lpstr>
      <vt:lpstr>Noto Sans CJK Regular</vt:lpstr>
      <vt:lpstr>Poppins SemiBold</vt:lpstr>
      <vt:lpstr>等线</vt:lpstr>
      <vt:lpstr>方正清刻本悦宋简体</vt:lpstr>
      <vt:lpstr>汉仪昌黎宋刻本(原版)W</vt:lpstr>
      <vt:lpstr>楷体</vt:lpstr>
      <vt:lpstr>宋体</vt:lpstr>
      <vt:lpstr>微软雅黑</vt:lpstr>
      <vt:lpstr>Arial</vt:lpstr>
      <vt:lpstr>Calibri</vt:lpstr>
      <vt:lpstr>Calibri Light</vt:lpstr>
      <vt:lpstr>1_RUC-SPRING</vt:lpstr>
      <vt:lpstr>RUC-spring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车永祥</cp:lastModifiedBy>
  <cp:revision>93</cp:revision>
  <dcterms:created xsi:type="dcterms:W3CDTF">2019-11-10T07:14:18Z</dcterms:created>
  <dcterms:modified xsi:type="dcterms:W3CDTF">2020-12-19T16:40:53Z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2052-1.6.1.2429</vt:lpwstr>
  </property>
</Properties>
</file>

<file path=docProps/thumbnail.jpeg>
</file>